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67" r:id="rId3"/>
    <p:sldId id="286" r:id="rId4"/>
    <p:sldId id="288" r:id="rId5"/>
    <p:sldId id="284" r:id="rId6"/>
    <p:sldId id="262" r:id="rId7"/>
    <p:sldId id="261" r:id="rId8"/>
    <p:sldId id="263" r:id="rId9"/>
    <p:sldId id="28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61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86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666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847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745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473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059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667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25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28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27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71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18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13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87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29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30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99ACE09-1A80-4F91-BAA1-885F5680D11B}" type="datetimeFigureOut">
              <a:rPr lang="en-IN" smtClean="0"/>
              <a:t>19-11-2021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58A3B90-036C-417D-90AE-48AF9B19DC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376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E0F455-EAA1-454C-B49A-890A70FF6580}"/>
              </a:ext>
            </a:extLst>
          </p:cNvPr>
          <p:cNvSpPr/>
          <p:nvPr/>
        </p:nvSpPr>
        <p:spPr>
          <a:xfrm>
            <a:off x="0" y="3367300"/>
            <a:ext cx="12191999" cy="3490699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914400">
              <a:defRPr/>
            </a:pPr>
            <a:endParaRPr lang="en-IN" sz="1200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72627-C676-48C7-9EEB-288B8CE84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4693" y="1695635"/>
            <a:ext cx="8088297" cy="1733365"/>
          </a:xfrm>
        </p:spPr>
        <p:txBody>
          <a:bodyPr>
            <a:noAutofit/>
          </a:bodyPr>
          <a:lstStyle/>
          <a:p>
            <a:pPr algn="l"/>
            <a:r>
              <a:rPr lang="en-IN" sz="6000" b="1" i="0" dirty="0">
                <a:solidFill>
                  <a:srgbClr val="00B0F0"/>
                </a:solidFill>
                <a:effectLst/>
                <a:latin typeface="Agency FB" panose="020B0503020202020204" pitchFamily="34" charset="0"/>
              </a:rPr>
              <a:t>Incident Monitoring and Responsible Production</a:t>
            </a:r>
            <a:endParaRPr lang="en-IN" sz="6000" b="1" dirty="0">
              <a:solidFill>
                <a:srgbClr val="00B0F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A08DC-D886-4887-9B23-F64B3C743991}"/>
              </a:ext>
            </a:extLst>
          </p:cNvPr>
          <p:cNvSpPr txBox="1"/>
          <p:nvPr/>
        </p:nvSpPr>
        <p:spPr>
          <a:xfrm>
            <a:off x="1917577" y="4314547"/>
            <a:ext cx="6826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0" i="0" dirty="0">
                <a:effectLst/>
                <a:latin typeface="Agency FB" panose="020B0503020202020204" pitchFamily="34" charset="0"/>
                <a:cs typeface="Calibri" panose="020F0502020204030204" pitchFamily="34" charset="0"/>
              </a:rPr>
              <a:t>A real-time incident reporting solution by drones to reduce the time required to perform tasks by replacing human inspection.</a:t>
            </a:r>
            <a:endParaRPr lang="en-IN" sz="2800" dirty="0">
              <a:latin typeface="Agency FB" panose="020B0503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44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4D04947-7CE2-4AEF-BF35-464B5AE62591}"/>
              </a:ext>
            </a:extLst>
          </p:cNvPr>
          <p:cNvSpPr/>
          <p:nvPr/>
        </p:nvSpPr>
        <p:spPr>
          <a:xfrm>
            <a:off x="0" y="3367300"/>
            <a:ext cx="12191999" cy="3490699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914400">
              <a:defRPr/>
            </a:pPr>
            <a:endParaRPr lang="en-IN" sz="1200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608323-4CD5-4F61-A1C7-F1130AAB1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 cap="flat">
            <a:noFill/>
            <a:round/>
          </a:ln>
        </p:spPr>
        <p:txBody>
          <a:bodyPr/>
          <a:lstStyle/>
          <a:p>
            <a:pPr marL="0" indent="0"/>
            <a:endParaRPr lang="en-IN" sz="1600" dirty="0">
              <a:latin typeface="Agency FB" panose="020B0503020202020204" pitchFamily="34" charset="0"/>
            </a:endParaRPr>
          </a:p>
          <a:p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A6FC1-4AA9-4BA8-B877-10BECF721E27}"/>
              </a:ext>
            </a:extLst>
          </p:cNvPr>
          <p:cNvSpPr/>
          <p:nvPr/>
        </p:nvSpPr>
        <p:spPr>
          <a:xfrm>
            <a:off x="1345293" y="1995485"/>
            <a:ext cx="2884515" cy="5762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gency FB" panose="020B0503020202020204" pitchFamily="34" charset="0"/>
              </a:rPr>
              <a:t>Power and Utilities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5887C-75D6-4F00-8435-889979FE20AB}"/>
              </a:ext>
            </a:extLst>
          </p:cNvPr>
          <p:cNvSpPr/>
          <p:nvPr/>
        </p:nvSpPr>
        <p:spPr>
          <a:xfrm>
            <a:off x="1356799" y="2571750"/>
            <a:ext cx="2873010" cy="31365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gency FB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E12558-2D37-4F52-A8D5-ACDA274EFEC2}"/>
              </a:ext>
            </a:extLst>
          </p:cNvPr>
          <p:cNvSpPr/>
          <p:nvPr/>
        </p:nvSpPr>
        <p:spPr>
          <a:xfrm>
            <a:off x="4459028" y="1995486"/>
            <a:ext cx="2980459" cy="5762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gency FB" panose="020B0503020202020204" pitchFamily="34" charset="0"/>
              </a:rPr>
              <a:t>Oil &amp; Gas Operations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B73DA-588E-4CD2-A38A-EE0AB8B7DF6A}"/>
              </a:ext>
            </a:extLst>
          </p:cNvPr>
          <p:cNvSpPr/>
          <p:nvPr/>
        </p:nvSpPr>
        <p:spPr>
          <a:xfrm>
            <a:off x="7654154" y="1995486"/>
            <a:ext cx="2995011" cy="5762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gency FB" panose="020B0503020202020204" pitchFamily="34" charset="0"/>
              </a:rPr>
              <a:t>Technology &amp; Telecommunication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526B7-4A81-4C48-AE2E-FA8864440888}"/>
              </a:ext>
            </a:extLst>
          </p:cNvPr>
          <p:cNvSpPr/>
          <p:nvPr/>
        </p:nvSpPr>
        <p:spPr>
          <a:xfrm>
            <a:off x="4444477" y="2499481"/>
            <a:ext cx="2995010" cy="320886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gency FB" panose="020B05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AE26CC-8F2C-4C7C-ABE1-125B72AAE8A0}"/>
              </a:ext>
            </a:extLst>
          </p:cNvPr>
          <p:cNvSpPr/>
          <p:nvPr/>
        </p:nvSpPr>
        <p:spPr>
          <a:xfrm>
            <a:off x="7654155" y="2571749"/>
            <a:ext cx="2995010" cy="313659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gency FB" panose="020B05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0409C9-3CB7-4FF1-90A4-33D59BC9E351}"/>
              </a:ext>
            </a:extLst>
          </p:cNvPr>
          <p:cNvSpPr txBox="1"/>
          <p:nvPr/>
        </p:nvSpPr>
        <p:spPr>
          <a:xfrm>
            <a:off x="4549672" y="2681282"/>
            <a:ext cx="27560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>
                <a:latin typeface="Agency FB" panose="020B0503020202020204" pitchFamily="34" charset="0"/>
              </a:rPr>
              <a:t>Manual Detection of oil pipelines is time-consuming and also incurs high risk to human personnel during leakage or breakage.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1600" dirty="0">
                <a:latin typeface="Agency FB" panose="020B0503020202020204" pitchFamily="34" charset="0"/>
              </a:rPr>
              <a:t>Oil Spills and Gas leakages spread quickly contaminating the environment and leads to serious health hazards.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F582D-E5C2-4A5A-8779-6D8926687CCD}"/>
              </a:ext>
            </a:extLst>
          </p:cNvPr>
          <p:cNvSpPr txBox="1"/>
          <p:nvPr/>
        </p:nvSpPr>
        <p:spPr>
          <a:xfrm>
            <a:off x="1542836" y="2681282"/>
            <a:ext cx="2523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Agency FB" panose="020B0503020202020204" pitchFamily="34" charset="0"/>
              </a:rPr>
              <a:t>Manual Inspection of pressure vessels ,boilers and burners is risky and exposure to radiation is high.</a:t>
            </a:r>
          </a:p>
          <a:p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7E9A1-FFF4-499D-BA98-5E1F3DD83A4E}"/>
              </a:ext>
            </a:extLst>
          </p:cNvPr>
          <p:cNvSpPr txBox="1"/>
          <p:nvPr/>
        </p:nvSpPr>
        <p:spPr>
          <a:xfrm>
            <a:off x="7759084" y="2681282"/>
            <a:ext cx="2657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800" dirty="0">
                <a:latin typeface="Agency FB" panose="020B0503020202020204" pitchFamily="34" charset="0"/>
              </a:rPr>
              <a:t>Restricted access and untimely monitoring of cables and equipment failures can lead to major accidents in telecom towers.</a:t>
            </a:r>
          </a:p>
          <a:p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20" name="TextBox 52">
            <a:extLst>
              <a:ext uri="{FF2B5EF4-FFF2-40B4-BE49-F238E27FC236}">
                <a16:creationId xmlns:a16="http://schemas.microsoft.com/office/drawing/2014/main" id="{CE6C233F-A752-4F01-A73F-7565C05E2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58" y="585270"/>
            <a:ext cx="1091364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5000"/>
              </a:lnSpc>
              <a:spcBef>
                <a:spcPct val="0"/>
              </a:spcBef>
              <a:spcAft>
                <a:spcPts val="513"/>
              </a:spcAft>
              <a:buClr>
                <a:srgbClr val="FFE600"/>
              </a:buClr>
              <a:buSzPct val="70000"/>
            </a:pPr>
            <a:r>
              <a:rPr lang="en-IN" altLang="en-US" sz="6000" b="1" dirty="0">
                <a:latin typeface="Agency FB" panose="020B0503020202020204" pitchFamily="34" charset="0"/>
              </a:rPr>
              <a:t>Current Industrial Challenges</a:t>
            </a:r>
          </a:p>
        </p:txBody>
      </p:sp>
    </p:spTree>
    <p:extLst>
      <p:ext uri="{BB962C8B-B14F-4D97-AF65-F5344CB8AC3E}">
        <p14:creationId xmlns:p14="http://schemas.microsoft.com/office/powerpoint/2010/main" val="351382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4DCCE6-EF8F-484B-A55C-6B9B9685A974}"/>
              </a:ext>
            </a:extLst>
          </p:cNvPr>
          <p:cNvSpPr/>
          <p:nvPr/>
        </p:nvSpPr>
        <p:spPr>
          <a:xfrm>
            <a:off x="0" y="3367300"/>
            <a:ext cx="12191999" cy="3490699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914400">
              <a:defRPr/>
            </a:pPr>
            <a:endParaRPr lang="en-IN" sz="1200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B9B8B-A581-4AE5-A0C0-3252AFAF9BC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Agency FB" panose="020B0503020202020204" pitchFamily="34" charset="0"/>
              </a:rPr>
              <a:t>Drones can fly into pressure vessels and boilers, collecting video footage of every single burner and pipe.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Agency FB" panose="020B0503020202020204" pitchFamily="34" charset="0"/>
              </a:rPr>
              <a:t>Reducing risk of Radiation Exposure to humans by making a drone easily fly over the top of a nuclear power plant.</a:t>
            </a:r>
          </a:p>
          <a:p>
            <a:endParaRPr lang="en-IN" sz="1600" dirty="0">
              <a:latin typeface="Agency FB" panose="020B0503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608323-4CD5-4F61-A1C7-F1130AAB1C4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654153" y="2571750"/>
            <a:ext cx="2995013" cy="3589338"/>
          </a:xfrm>
          <a:ln cap="flat">
            <a:noFill/>
            <a:round/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>
                <a:latin typeface="Agency FB" panose="020B0503020202020204" pitchFamily="34" charset="0"/>
              </a:rPr>
              <a:t>Security Drones can be deployed to monitor risks and perimeters of factories and warehouses.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Agency FB" panose="020B0503020202020204" pitchFamily="34" charset="0"/>
              </a:rPr>
              <a:t>Drones can identify electrical sparking between cables ,disorientation of antennas in towers and us mitigating the same.</a:t>
            </a:r>
          </a:p>
          <a:p>
            <a:endParaRPr lang="en-IN" dirty="0">
              <a:latin typeface="Agency FB" panose="020B05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A6FC1-4AA9-4BA8-B877-10BECF721E27}"/>
              </a:ext>
            </a:extLst>
          </p:cNvPr>
          <p:cNvSpPr/>
          <p:nvPr/>
        </p:nvSpPr>
        <p:spPr>
          <a:xfrm>
            <a:off x="1345292" y="1995488"/>
            <a:ext cx="2927349" cy="5762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gency FB" panose="020B0503020202020204" pitchFamily="34" charset="0"/>
              </a:rPr>
              <a:t>Power and Utilities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C5887C-75D6-4F00-8435-889979FE20AB}"/>
              </a:ext>
            </a:extLst>
          </p:cNvPr>
          <p:cNvSpPr/>
          <p:nvPr/>
        </p:nvSpPr>
        <p:spPr>
          <a:xfrm>
            <a:off x="1356799" y="2571750"/>
            <a:ext cx="2873010" cy="35893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gency FB" panose="020B0503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E12558-2D37-4F52-A8D5-ACDA274EFEC2}"/>
              </a:ext>
            </a:extLst>
          </p:cNvPr>
          <p:cNvSpPr/>
          <p:nvPr/>
        </p:nvSpPr>
        <p:spPr>
          <a:xfrm>
            <a:off x="4444477" y="1995486"/>
            <a:ext cx="2995010" cy="5762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gency FB" panose="020B0503020202020204" pitchFamily="34" charset="0"/>
              </a:rPr>
              <a:t>Oil &amp; Gas Operations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B73DA-588E-4CD2-A38A-EE0AB8B7DF6A}"/>
              </a:ext>
            </a:extLst>
          </p:cNvPr>
          <p:cNvSpPr/>
          <p:nvPr/>
        </p:nvSpPr>
        <p:spPr>
          <a:xfrm>
            <a:off x="7654154" y="1995486"/>
            <a:ext cx="2995011" cy="57626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gency FB" panose="020B0503020202020204" pitchFamily="34" charset="0"/>
              </a:rPr>
              <a:t>Technology &amp; Telecommunication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1526B7-4A81-4C48-AE2E-FA8864440888}"/>
              </a:ext>
            </a:extLst>
          </p:cNvPr>
          <p:cNvSpPr/>
          <p:nvPr/>
        </p:nvSpPr>
        <p:spPr>
          <a:xfrm>
            <a:off x="4455981" y="2499480"/>
            <a:ext cx="2983506" cy="36616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gency FB" panose="020B05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AE26CC-8F2C-4C7C-ABE1-125B72AAE8A0}"/>
              </a:ext>
            </a:extLst>
          </p:cNvPr>
          <p:cNvSpPr/>
          <p:nvPr/>
        </p:nvSpPr>
        <p:spPr>
          <a:xfrm>
            <a:off x="7654155" y="2571748"/>
            <a:ext cx="2995010" cy="35893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gency FB" panose="020B0503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0409C9-3CB7-4FF1-90A4-33D59BC9E351}"/>
              </a:ext>
            </a:extLst>
          </p:cNvPr>
          <p:cNvSpPr txBox="1"/>
          <p:nvPr/>
        </p:nvSpPr>
        <p:spPr>
          <a:xfrm>
            <a:off x="4444474" y="2571748"/>
            <a:ext cx="299501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Agency FB" panose="020B0503020202020204" pitchFamily="34" charset="0"/>
              </a:rPr>
              <a:t>Drone Surveillance for real-time assessment of pipeline health and surroundings.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Agency FB" panose="020B0503020202020204" pitchFamily="34" charset="0"/>
              </a:rPr>
              <a:t>Incident detection such as Oil spills and gas leakages through low-altitude drones, during midstream transportation.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IN" sz="1600" dirty="0">
                <a:latin typeface="Agency FB" panose="020B0503020202020204" pitchFamily="34" charset="0"/>
              </a:rPr>
              <a:t>Drones can help first responders to quickly canvas the incident area and initiate emergency protocols effectively.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1600" dirty="0">
              <a:latin typeface="Agency FB" panose="020B0503020202020204" pitchFamily="34" charset="0"/>
            </a:endParaRP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A9349103-6403-4394-B14B-1A7565853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58" y="585270"/>
            <a:ext cx="1143743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5000"/>
              </a:lnSpc>
              <a:spcBef>
                <a:spcPct val="0"/>
              </a:spcBef>
              <a:spcAft>
                <a:spcPts val="513"/>
              </a:spcAft>
              <a:buClr>
                <a:srgbClr val="FFE600"/>
              </a:buClr>
              <a:buSzPct val="70000"/>
            </a:pPr>
            <a:r>
              <a:rPr lang="en-IN" altLang="en-US" sz="6000" b="1" dirty="0">
                <a:latin typeface="Agency FB" panose="020B0503020202020204" pitchFamily="34" charset="0"/>
              </a:rPr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240890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E4DCCE6-EF8F-484B-A55C-6B9B9685A974}"/>
              </a:ext>
            </a:extLst>
          </p:cNvPr>
          <p:cNvSpPr/>
          <p:nvPr/>
        </p:nvSpPr>
        <p:spPr>
          <a:xfrm>
            <a:off x="0" y="3367300"/>
            <a:ext cx="12191999" cy="3490699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914400">
              <a:defRPr/>
            </a:pPr>
            <a:endParaRPr lang="en-IN" sz="1200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A9349103-6403-4394-B14B-1A7565853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58" y="585270"/>
            <a:ext cx="1143743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5000"/>
              </a:lnSpc>
              <a:spcBef>
                <a:spcPct val="0"/>
              </a:spcBef>
              <a:spcAft>
                <a:spcPts val="513"/>
              </a:spcAft>
              <a:buClr>
                <a:srgbClr val="FFE600"/>
              </a:buClr>
              <a:buSzPct val="70000"/>
            </a:pPr>
            <a:r>
              <a:rPr lang="en-IN" altLang="en-US" sz="6000" b="1" dirty="0">
                <a:latin typeface="Agency FB" panose="020B0503020202020204" pitchFamily="34" charset="0"/>
              </a:rPr>
              <a:t>Solution Detail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0A4710-0DEF-4E40-BB35-A881EC5B3598}"/>
              </a:ext>
            </a:extLst>
          </p:cNvPr>
          <p:cNvSpPr/>
          <p:nvPr/>
        </p:nvSpPr>
        <p:spPr>
          <a:xfrm>
            <a:off x="747346" y="1714500"/>
            <a:ext cx="10568354" cy="46863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A dashboard for a Factory or a Site Manager which will enable him or her to view insights on various incidents occurred for a specific time span.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Real-time monitoring of warehouses, factories and telecom towers to identify threats due to fire outbursts, gas leakages and other hazardous incidents.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Drone equipped with cameras which will be able to identify incidents and other unusual activities through remote computer vision and artificial intelligence.</a:t>
            </a:r>
          </a:p>
        </p:txBody>
      </p:sp>
    </p:spTree>
    <p:extLst>
      <p:ext uri="{BB962C8B-B14F-4D97-AF65-F5344CB8AC3E}">
        <p14:creationId xmlns:p14="http://schemas.microsoft.com/office/powerpoint/2010/main" val="188992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235">
            <a:extLst>
              <a:ext uri="{FF2B5EF4-FFF2-40B4-BE49-F238E27FC236}">
                <a16:creationId xmlns:a16="http://schemas.microsoft.com/office/drawing/2014/main" id="{B6FF647A-94AE-45E7-A6E0-7537D5959A88}"/>
              </a:ext>
            </a:extLst>
          </p:cNvPr>
          <p:cNvSpPr/>
          <p:nvPr/>
        </p:nvSpPr>
        <p:spPr>
          <a:xfrm>
            <a:off x="0" y="3367300"/>
            <a:ext cx="12191999" cy="3490699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914400">
              <a:defRPr/>
            </a:pPr>
            <a:endParaRPr lang="en-IN" sz="1200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39" name="TextBox 52">
            <a:extLst>
              <a:ext uri="{FF2B5EF4-FFF2-40B4-BE49-F238E27FC236}">
                <a16:creationId xmlns:a16="http://schemas.microsoft.com/office/drawing/2014/main" id="{AA62BAF8-AF90-4DEE-B42C-0B1C3F0F3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58" y="585270"/>
            <a:ext cx="800018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5000"/>
              </a:lnSpc>
              <a:spcBef>
                <a:spcPct val="0"/>
              </a:spcBef>
              <a:spcAft>
                <a:spcPts val="513"/>
              </a:spcAft>
              <a:buClr>
                <a:srgbClr val="FFE600"/>
              </a:buClr>
              <a:buSzPct val="70000"/>
            </a:pPr>
            <a:r>
              <a:rPr lang="en-US" altLang="en-US" sz="6000" b="1" dirty="0">
                <a:latin typeface="Agency FB" panose="020B0503020202020204" pitchFamily="34" charset="0"/>
              </a:rPr>
              <a:t>Technology stack</a:t>
            </a:r>
            <a:endParaRPr lang="en-IN" altLang="en-US" sz="6000" b="1" dirty="0">
              <a:latin typeface="Agency FB" panose="020B0503020202020204" pitchFamily="34" charset="0"/>
            </a:endParaRPr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67F0ADD8-ED1F-4FE6-84D6-5E2ECFC66D67}"/>
              </a:ext>
            </a:extLst>
          </p:cNvPr>
          <p:cNvSpPr>
            <a:spLocks/>
          </p:cNvSpPr>
          <p:nvPr/>
        </p:nvSpPr>
        <p:spPr bwMode="auto">
          <a:xfrm>
            <a:off x="138606" y="2123317"/>
            <a:ext cx="2251097" cy="1803868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42" name="Freeform 5">
            <a:extLst>
              <a:ext uri="{FF2B5EF4-FFF2-40B4-BE49-F238E27FC236}">
                <a16:creationId xmlns:a16="http://schemas.microsoft.com/office/drawing/2014/main" id="{BA92D37F-B16A-41CA-8776-A3CB40549E71}"/>
              </a:ext>
            </a:extLst>
          </p:cNvPr>
          <p:cNvSpPr>
            <a:spLocks/>
          </p:cNvSpPr>
          <p:nvPr/>
        </p:nvSpPr>
        <p:spPr bwMode="auto">
          <a:xfrm>
            <a:off x="2592202" y="2133869"/>
            <a:ext cx="2226206" cy="1793332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70C8084A-1F6F-424E-98EC-36FBFEECA6A8}"/>
              </a:ext>
            </a:extLst>
          </p:cNvPr>
          <p:cNvSpPr>
            <a:spLocks/>
          </p:cNvSpPr>
          <p:nvPr/>
        </p:nvSpPr>
        <p:spPr bwMode="auto">
          <a:xfrm>
            <a:off x="4971740" y="2133869"/>
            <a:ext cx="2251097" cy="1793332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44" name="Freeform 5">
            <a:extLst>
              <a:ext uri="{FF2B5EF4-FFF2-40B4-BE49-F238E27FC236}">
                <a16:creationId xmlns:a16="http://schemas.microsoft.com/office/drawing/2014/main" id="{09F433D9-43B6-4B06-8BD1-BE9524E4D968}"/>
              </a:ext>
            </a:extLst>
          </p:cNvPr>
          <p:cNvSpPr>
            <a:spLocks/>
          </p:cNvSpPr>
          <p:nvPr/>
        </p:nvSpPr>
        <p:spPr bwMode="auto">
          <a:xfrm>
            <a:off x="7409078" y="2133869"/>
            <a:ext cx="2251097" cy="1793332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45" name="Freeform 5">
            <a:extLst>
              <a:ext uri="{FF2B5EF4-FFF2-40B4-BE49-F238E27FC236}">
                <a16:creationId xmlns:a16="http://schemas.microsoft.com/office/drawing/2014/main" id="{E5845980-0898-4A76-9D64-D5059C923176}"/>
              </a:ext>
            </a:extLst>
          </p:cNvPr>
          <p:cNvSpPr>
            <a:spLocks/>
          </p:cNvSpPr>
          <p:nvPr/>
        </p:nvSpPr>
        <p:spPr bwMode="auto">
          <a:xfrm>
            <a:off x="9802297" y="2123317"/>
            <a:ext cx="2251097" cy="1793332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46" name="TextBox 76">
            <a:extLst>
              <a:ext uri="{FF2B5EF4-FFF2-40B4-BE49-F238E27FC236}">
                <a16:creationId xmlns:a16="http://schemas.microsoft.com/office/drawing/2014/main" id="{4E6AFFEC-8C7B-4EE2-BBE4-55DE0835A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0211" y="4115583"/>
            <a:ext cx="2172065" cy="1324229"/>
          </a:xfrm>
          <a:prstGeom prst="rect">
            <a:avLst/>
          </a:prstGeom>
          <a:solidFill>
            <a:srgbClr val="2E2E38"/>
          </a:solidFill>
          <a:ln>
            <a:noFill/>
          </a:ln>
        </p:spPr>
        <p:txBody>
          <a:bodyPr wrap="square" lIns="0" tIns="31262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Clr>
                <a:srgbClr val="FFE600"/>
              </a:buClr>
              <a:buSzPct val="70000"/>
            </a:pPr>
            <a:r>
              <a:rPr lang="en-IN" altLang="en-US" sz="1400" b="1" dirty="0">
                <a:solidFill>
                  <a:srgbClr val="FFFFFF"/>
                </a:solidFill>
                <a:latin typeface="Agency FB" panose="020B0503020202020204" pitchFamily="34" charset="0"/>
              </a:rPr>
              <a:t>Node.js is an open-source, cross-platform, back-end JavaScript runtime environment that runs on the V8 engine and executes JavaScript code outside a web browser. </a:t>
            </a:r>
          </a:p>
        </p:txBody>
      </p:sp>
      <p:sp>
        <p:nvSpPr>
          <p:cNvPr id="147" name="TextBox 37">
            <a:extLst>
              <a:ext uri="{FF2B5EF4-FFF2-40B4-BE49-F238E27FC236}">
                <a16:creationId xmlns:a16="http://schemas.microsoft.com/office/drawing/2014/main" id="{221C2F80-4D9B-487C-85F1-FE32C7F38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7976" y="4108448"/>
            <a:ext cx="1735986" cy="110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1262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Clr>
                <a:srgbClr val="FFE600"/>
              </a:buClr>
              <a:buSzPct val="70000"/>
            </a:pPr>
            <a:r>
              <a:rPr lang="en-IN" altLang="en-US" sz="1400" b="1" dirty="0">
                <a:solidFill>
                  <a:srgbClr val="FFFFFF"/>
                </a:solidFill>
                <a:latin typeface="Agency FB" panose="020B0503020202020204" pitchFamily="34" charset="0"/>
              </a:rPr>
              <a:t>IBM cloud computing is a set of cloud computing services for business offered by the information technology company IBM. </a:t>
            </a:r>
          </a:p>
        </p:txBody>
      </p:sp>
      <p:sp>
        <p:nvSpPr>
          <p:cNvPr id="148" name="TextBox 42">
            <a:extLst>
              <a:ext uri="{FF2B5EF4-FFF2-40B4-BE49-F238E27FC236}">
                <a16:creationId xmlns:a16="http://schemas.microsoft.com/office/drawing/2014/main" id="{2402E1D0-0EC4-4B9E-9457-7D5645538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326" y="4104516"/>
            <a:ext cx="2032741" cy="135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1262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Clr>
                <a:srgbClr val="FFE600"/>
              </a:buClr>
              <a:buSzPct val="70000"/>
            </a:pPr>
            <a:r>
              <a:rPr lang="en-IN" altLang="en-US" sz="1400" b="1" dirty="0">
                <a:solidFill>
                  <a:srgbClr val="FFFFFF"/>
                </a:solidFill>
                <a:latin typeface="Agency FB" panose="020B0503020202020204" pitchFamily="34" charset="0"/>
              </a:rPr>
              <a:t>Python is an interpreted high-level general-purpose programming language. Its design philosophy emphasizes code readability with its use of significant indentation</a:t>
            </a:r>
            <a:r>
              <a:rPr lang="en-IN" altLang="en-US" sz="1600" b="1" dirty="0">
                <a:solidFill>
                  <a:srgbClr val="FFFFFF"/>
                </a:solidFill>
                <a:latin typeface="Agency FB" panose="020B0503020202020204" pitchFamily="34" charset="0"/>
              </a:rPr>
              <a:t>.</a:t>
            </a:r>
          </a:p>
        </p:txBody>
      </p:sp>
      <p:sp>
        <p:nvSpPr>
          <p:cNvPr id="149" name="TextBox 73">
            <a:extLst>
              <a:ext uri="{FF2B5EF4-FFF2-40B4-BE49-F238E27FC236}">
                <a16:creationId xmlns:a16="http://schemas.microsoft.com/office/drawing/2014/main" id="{3683DC46-828C-42E0-99D9-2A00C0923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33" y="4061267"/>
            <a:ext cx="2032741" cy="110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31262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Clr>
                <a:srgbClr val="FFE600"/>
              </a:buClr>
              <a:buSzPct val="70000"/>
            </a:pPr>
            <a:r>
              <a:rPr lang="en-IN" altLang="en-US" sz="1400" b="1" dirty="0">
                <a:solidFill>
                  <a:srgbClr val="FFFFFF"/>
                </a:solidFill>
                <a:latin typeface="Agency FB" panose="020B0503020202020204" pitchFamily="34" charset="0"/>
              </a:rPr>
              <a:t>React (also known as React.js or ReactJS) is a free and open-source front-end JavaScript library for building user interfaces or UI components.</a:t>
            </a:r>
          </a:p>
        </p:txBody>
      </p:sp>
      <p:sp>
        <p:nvSpPr>
          <p:cNvPr id="150" name="TextBox 39">
            <a:extLst>
              <a:ext uri="{FF2B5EF4-FFF2-40B4-BE49-F238E27FC236}">
                <a16:creationId xmlns:a16="http://schemas.microsoft.com/office/drawing/2014/main" id="{11AFC461-79CD-47B0-85D7-077E375A7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0755" y="4108448"/>
            <a:ext cx="1889171" cy="110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31262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buClr>
                <a:srgbClr val="FFE600"/>
              </a:buClr>
              <a:buSzPct val="70000"/>
            </a:pPr>
            <a:r>
              <a:rPr lang="en-IN" altLang="en-US" sz="1400" b="1" dirty="0">
                <a:solidFill>
                  <a:srgbClr val="FFFFFF"/>
                </a:solidFill>
                <a:latin typeface="Agency FB" panose="020B0503020202020204" pitchFamily="34" charset="0"/>
              </a:rPr>
              <a:t>PostgreSQL is a free and open-source relational database management system (RDBMS) emphasizing extensibility and SQL compliance.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2724237" y="3164879"/>
            <a:ext cx="2010520" cy="401648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NodeJS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en-IN" sz="100" b="1" dirty="0" err="1">
              <a:solidFill>
                <a:schemeClr val="accent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5064841" y="3145470"/>
            <a:ext cx="2028319" cy="298543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Python 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7666895" y="3157750"/>
            <a:ext cx="2002712" cy="298543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PostgreSQL</a:t>
            </a:r>
            <a:endParaRPr lang="en-IN" sz="2000" b="1" dirty="0" err="1">
              <a:solidFill>
                <a:schemeClr val="accent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0157176" y="3125941"/>
            <a:ext cx="1855673" cy="298543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IBM cloud</a:t>
            </a:r>
            <a:endParaRPr lang="en-IN" sz="2000" b="1" dirty="0" err="1">
              <a:solidFill>
                <a:schemeClr val="accent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A693D6-57BB-469D-9303-9C001B120EA2}"/>
              </a:ext>
            </a:extLst>
          </p:cNvPr>
          <p:cNvSpPr txBox="1"/>
          <p:nvPr/>
        </p:nvSpPr>
        <p:spPr>
          <a:xfrm>
            <a:off x="500871" y="3133442"/>
            <a:ext cx="1617895" cy="298543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ReactJS</a:t>
            </a:r>
            <a:endParaRPr lang="en-IN" sz="2000" b="1" dirty="0" err="1">
              <a:solidFill>
                <a:schemeClr val="accent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A62669B0-D36D-4CBC-8BE8-EE3D81167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80"/>
          <a:stretch/>
        </p:blipFill>
        <p:spPr bwMode="auto">
          <a:xfrm>
            <a:off x="10238863" y="2603817"/>
            <a:ext cx="1475842" cy="64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DF0A1DA-BED7-4F29-A656-129CEDDDCB26}"/>
              </a:ext>
            </a:extLst>
          </p:cNvPr>
          <p:cNvSpPr txBox="1"/>
          <p:nvPr/>
        </p:nvSpPr>
        <p:spPr>
          <a:xfrm>
            <a:off x="517847" y="2352720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FRONTEND</a:t>
            </a:r>
            <a:endParaRPr lang="en-IN" sz="1400" dirty="0" err="1">
              <a:solidFill>
                <a:schemeClr val="accent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48B4E3D5-F4B9-4473-884E-F9CB63019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993"/>
          <a:stretch/>
        </p:blipFill>
        <p:spPr bwMode="auto">
          <a:xfrm>
            <a:off x="895113" y="2582095"/>
            <a:ext cx="863365" cy="53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29352F8-336F-491D-B1DD-C8AEF468C3C2}"/>
              </a:ext>
            </a:extLst>
          </p:cNvPr>
          <p:cNvSpPr txBox="1"/>
          <p:nvPr/>
        </p:nvSpPr>
        <p:spPr>
          <a:xfrm>
            <a:off x="10217021" y="2360403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CLOUD</a:t>
            </a:r>
            <a:endParaRPr lang="en-IN" sz="1400" dirty="0" err="1">
              <a:solidFill>
                <a:schemeClr val="accent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1052" name="Picture 28" descr="See the source image">
            <a:extLst>
              <a:ext uri="{FF2B5EF4-FFF2-40B4-BE49-F238E27FC236}">
                <a16:creationId xmlns:a16="http://schemas.microsoft.com/office/drawing/2014/main" id="{0DCC9B8C-42C8-424A-982B-DC84307F8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81"/>
          <a:stretch/>
        </p:blipFill>
        <p:spPr bwMode="auto">
          <a:xfrm>
            <a:off x="8178380" y="2622798"/>
            <a:ext cx="724031" cy="59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15F15CF-75F1-4AB4-A7D7-0B37936E3AFD}"/>
              </a:ext>
            </a:extLst>
          </p:cNvPr>
          <p:cNvSpPr txBox="1"/>
          <p:nvPr/>
        </p:nvSpPr>
        <p:spPr>
          <a:xfrm>
            <a:off x="7725678" y="2360596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Database</a:t>
            </a:r>
          </a:p>
        </p:txBody>
      </p:sp>
      <p:pic>
        <p:nvPicPr>
          <p:cNvPr id="1054" name="Picture 30" descr="See the source image">
            <a:extLst>
              <a:ext uri="{FF2B5EF4-FFF2-40B4-BE49-F238E27FC236}">
                <a16:creationId xmlns:a16="http://schemas.microsoft.com/office/drawing/2014/main" id="{54FC9482-C803-460E-B37A-691F55DC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949" y="2768704"/>
            <a:ext cx="1079114" cy="30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See the source image">
            <a:extLst>
              <a:ext uri="{FF2B5EF4-FFF2-40B4-BE49-F238E27FC236}">
                <a16:creationId xmlns:a16="http://schemas.microsoft.com/office/drawing/2014/main" id="{F0908A77-6669-4848-9174-495828A2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25" y="2699127"/>
            <a:ext cx="500847" cy="4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1AD8324-4C76-4565-8846-1F5F07132DFF}"/>
              </a:ext>
            </a:extLst>
          </p:cNvPr>
          <p:cNvSpPr txBox="1"/>
          <p:nvPr/>
        </p:nvSpPr>
        <p:spPr>
          <a:xfrm>
            <a:off x="5312179" y="2455399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Machine Learning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25FCF3-A7BE-4123-9FAA-87880FF0F07C}"/>
              </a:ext>
            </a:extLst>
          </p:cNvPr>
          <p:cNvSpPr txBox="1"/>
          <p:nvPr/>
        </p:nvSpPr>
        <p:spPr>
          <a:xfrm>
            <a:off x="2892198" y="2397360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API</a:t>
            </a:r>
            <a:endParaRPr lang="en-IN" sz="1400" dirty="0" err="1">
              <a:solidFill>
                <a:schemeClr val="accent1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19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D2B328-A7EF-4AAF-A921-BA45E850B776}"/>
              </a:ext>
            </a:extLst>
          </p:cNvPr>
          <p:cNvSpPr/>
          <p:nvPr/>
        </p:nvSpPr>
        <p:spPr>
          <a:xfrm>
            <a:off x="0" y="3367300"/>
            <a:ext cx="12191999" cy="3490699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914400">
              <a:defRPr/>
            </a:pPr>
            <a:endParaRPr lang="en-IN" sz="1200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F081B-58A2-49E5-B97B-3DB30B665D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353" r="-3155" b="-1741"/>
          <a:stretch/>
        </p:blipFill>
        <p:spPr>
          <a:xfrm>
            <a:off x="2289331" y="1433146"/>
            <a:ext cx="7470131" cy="516352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52">
            <a:extLst>
              <a:ext uri="{FF2B5EF4-FFF2-40B4-BE49-F238E27FC236}">
                <a16:creationId xmlns:a16="http://schemas.microsoft.com/office/drawing/2014/main" id="{49EE2141-C1DF-4B1B-93E6-ED0B49A7D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58" y="585270"/>
            <a:ext cx="800018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5000"/>
              </a:lnSpc>
              <a:spcBef>
                <a:spcPct val="0"/>
              </a:spcBef>
              <a:spcAft>
                <a:spcPts val="513"/>
              </a:spcAft>
              <a:buClr>
                <a:srgbClr val="FFE600"/>
              </a:buClr>
              <a:buSzPct val="70000"/>
            </a:pPr>
            <a:r>
              <a:rPr lang="en-IN" altLang="en-US" sz="6000" b="1" dirty="0">
                <a:latin typeface="Agency FB" panose="020B0503020202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26034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CFF5C6-0852-45D2-8457-FC227BF39CED}"/>
              </a:ext>
            </a:extLst>
          </p:cNvPr>
          <p:cNvSpPr/>
          <p:nvPr/>
        </p:nvSpPr>
        <p:spPr>
          <a:xfrm>
            <a:off x="0" y="3367300"/>
            <a:ext cx="12191999" cy="3490699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914400">
              <a:defRPr/>
            </a:pPr>
            <a:endParaRPr lang="en-IN" sz="1200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2">
            <a:extLst>
              <a:ext uri="{FF2B5EF4-FFF2-40B4-BE49-F238E27FC236}">
                <a16:creationId xmlns:a16="http://schemas.microsoft.com/office/drawing/2014/main" id="{6621C801-A4C2-4AA1-A3A9-2FCDA4BC3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58" y="585270"/>
            <a:ext cx="800018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5000"/>
              </a:lnSpc>
              <a:spcBef>
                <a:spcPct val="0"/>
              </a:spcBef>
              <a:spcAft>
                <a:spcPts val="513"/>
              </a:spcAft>
              <a:buClr>
                <a:srgbClr val="FFE600"/>
              </a:buClr>
              <a:buSzPct val="70000"/>
            </a:pPr>
            <a:r>
              <a:rPr lang="en-IN" altLang="en-US" sz="6000" b="1" dirty="0">
                <a:latin typeface="Agency FB" panose="020B0503020202020204" pitchFamily="34" charset="0"/>
              </a:rPr>
              <a:t>Demo Video</a:t>
            </a:r>
          </a:p>
        </p:txBody>
      </p:sp>
      <p:pic>
        <p:nvPicPr>
          <p:cNvPr id="2" name="IBMCallForCodeAppVideo">
            <a:hlinkClick r:id="" action="ppaction://media"/>
            <a:extLst>
              <a:ext uri="{FF2B5EF4-FFF2-40B4-BE49-F238E27FC236}">
                <a16:creationId xmlns:a16="http://schemas.microsoft.com/office/drawing/2014/main" id="{56FDFC03-24F1-456C-AA1E-5023265D7D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535" y="1370100"/>
            <a:ext cx="10246581" cy="496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5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2">
            <a:extLst>
              <a:ext uri="{FF2B5EF4-FFF2-40B4-BE49-F238E27FC236}">
                <a16:creationId xmlns:a16="http://schemas.microsoft.com/office/drawing/2014/main" id="{7257AE38-2EC6-4751-AF3D-4E54A85DA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58" y="585270"/>
            <a:ext cx="800018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5000"/>
              </a:lnSpc>
              <a:spcBef>
                <a:spcPct val="0"/>
              </a:spcBef>
              <a:spcAft>
                <a:spcPts val="513"/>
              </a:spcAft>
              <a:buClr>
                <a:srgbClr val="FFE600"/>
              </a:buClr>
              <a:buSzPct val="70000"/>
            </a:pPr>
            <a:r>
              <a:rPr lang="en-IN" altLang="en-US" sz="6000" b="1" dirty="0">
                <a:latin typeface="Agency FB" panose="020B0503020202020204" pitchFamily="34" charset="0"/>
              </a:rPr>
              <a:t>Future Roadmap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8158DC-B863-4E0F-84EE-073F1968A85C}"/>
              </a:ext>
            </a:extLst>
          </p:cNvPr>
          <p:cNvSpPr/>
          <p:nvPr/>
        </p:nvSpPr>
        <p:spPr>
          <a:xfrm>
            <a:off x="0" y="3367300"/>
            <a:ext cx="12191999" cy="3490699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914400">
              <a:defRPr/>
            </a:pPr>
            <a:endParaRPr lang="en-IN" sz="1200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4392D4-B8EC-4216-B5F6-F13E7C6C4B94}"/>
              </a:ext>
            </a:extLst>
          </p:cNvPr>
          <p:cNvSpPr/>
          <p:nvPr/>
        </p:nvSpPr>
        <p:spPr>
          <a:xfrm>
            <a:off x="747346" y="1714500"/>
            <a:ext cx="10568354" cy="46863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Using thermal images from drone cameras to identify oil spills, temperature breach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Integration with ERP Solutions to enable automatic creation of work order requests in the backend, that will enable the rescue operations team to take immediate actions.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Integration with IoT platforms to leverage data received from physical devices and sensors such as temperature breach, fire out bursts within a boiler unit and many more.</a:t>
            </a:r>
          </a:p>
        </p:txBody>
      </p:sp>
    </p:spTree>
    <p:extLst>
      <p:ext uri="{BB962C8B-B14F-4D97-AF65-F5344CB8AC3E}">
        <p14:creationId xmlns:p14="http://schemas.microsoft.com/office/powerpoint/2010/main" val="131570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235">
            <a:extLst>
              <a:ext uri="{FF2B5EF4-FFF2-40B4-BE49-F238E27FC236}">
                <a16:creationId xmlns:a16="http://schemas.microsoft.com/office/drawing/2014/main" id="{B6FF647A-94AE-45E7-A6E0-7537D5959A88}"/>
              </a:ext>
            </a:extLst>
          </p:cNvPr>
          <p:cNvSpPr/>
          <p:nvPr/>
        </p:nvSpPr>
        <p:spPr>
          <a:xfrm>
            <a:off x="0" y="3367300"/>
            <a:ext cx="12191999" cy="3490699"/>
          </a:xfrm>
          <a:prstGeom prst="rect">
            <a:avLst/>
          </a:prstGeom>
          <a:solidFill>
            <a:srgbClr val="2E2E38"/>
          </a:solidFill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pPr algn="ctr" defTabSz="914400">
              <a:defRPr/>
            </a:pPr>
            <a:endParaRPr lang="en-IN" sz="1200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139" name="TextBox 52">
            <a:extLst>
              <a:ext uri="{FF2B5EF4-FFF2-40B4-BE49-F238E27FC236}">
                <a16:creationId xmlns:a16="http://schemas.microsoft.com/office/drawing/2014/main" id="{AA62BAF8-AF90-4DEE-B42C-0B1C3F0F3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158" y="585270"/>
            <a:ext cx="800018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lnSpc>
                <a:spcPct val="85000"/>
              </a:lnSpc>
              <a:spcBef>
                <a:spcPct val="0"/>
              </a:spcBef>
              <a:spcAft>
                <a:spcPts val="513"/>
              </a:spcAft>
              <a:buClr>
                <a:srgbClr val="FFE600"/>
              </a:buClr>
              <a:buSzPct val="70000"/>
            </a:pPr>
            <a:r>
              <a:rPr lang="en-IN" altLang="en-US" sz="6000" b="1" dirty="0">
                <a:latin typeface="Agency FB" panose="020B0503020202020204" pitchFamily="34" charset="0"/>
              </a:rPr>
              <a:t>Team Information</a:t>
            </a:r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67F0ADD8-ED1F-4FE6-84D6-5E2ECFC66D67}"/>
              </a:ext>
            </a:extLst>
          </p:cNvPr>
          <p:cNvSpPr>
            <a:spLocks/>
          </p:cNvSpPr>
          <p:nvPr/>
        </p:nvSpPr>
        <p:spPr bwMode="auto">
          <a:xfrm>
            <a:off x="138606" y="2123317"/>
            <a:ext cx="2251097" cy="1803868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A693D6-57BB-469D-9303-9C001B120EA2}"/>
              </a:ext>
            </a:extLst>
          </p:cNvPr>
          <p:cNvSpPr txBox="1"/>
          <p:nvPr/>
        </p:nvSpPr>
        <p:spPr>
          <a:xfrm>
            <a:off x="487154" y="2688643"/>
            <a:ext cx="1617895" cy="298543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Souvik Majumder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F0A1DA-BED7-4F29-A656-129CEDDDCB26}"/>
              </a:ext>
            </a:extLst>
          </p:cNvPr>
          <p:cNvSpPr txBox="1"/>
          <p:nvPr/>
        </p:nvSpPr>
        <p:spPr>
          <a:xfrm>
            <a:off x="494272" y="3181087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EY GDS Consulting</a:t>
            </a:r>
          </a:p>
        </p:txBody>
      </p:sp>
      <p:sp>
        <p:nvSpPr>
          <p:cNvPr id="35" name="Freeform 140">
            <a:extLst>
              <a:ext uri="{FF2B5EF4-FFF2-40B4-BE49-F238E27FC236}">
                <a16:creationId xmlns:a16="http://schemas.microsoft.com/office/drawing/2014/main" id="{B8E04BB4-1FBD-4422-9F78-163DED61FD4F}"/>
              </a:ext>
            </a:extLst>
          </p:cNvPr>
          <p:cNvSpPr>
            <a:spLocks/>
          </p:cNvSpPr>
          <p:nvPr/>
        </p:nvSpPr>
        <p:spPr bwMode="auto">
          <a:xfrm>
            <a:off x="2569569" y="2123317"/>
            <a:ext cx="2251097" cy="1803868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26E2E9-6173-4C86-AAF8-F4498CD29181}"/>
              </a:ext>
            </a:extLst>
          </p:cNvPr>
          <p:cNvSpPr txBox="1"/>
          <p:nvPr/>
        </p:nvSpPr>
        <p:spPr>
          <a:xfrm>
            <a:off x="2918117" y="2557838"/>
            <a:ext cx="1617895" cy="560153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Srisivasakthi Ramalingam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531197-721C-49CD-A5AC-0D9C6C156F73}"/>
              </a:ext>
            </a:extLst>
          </p:cNvPr>
          <p:cNvSpPr txBox="1"/>
          <p:nvPr/>
        </p:nvSpPr>
        <p:spPr>
          <a:xfrm>
            <a:off x="2925235" y="3181087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EY GDS Consulting</a:t>
            </a:r>
          </a:p>
        </p:txBody>
      </p:sp>
      <p:sp>
        <p:nvSpPr>
          <p:cNvPr id="40" name="Freeform 140">
            <a:extLst>
              <a:ext uri="{FF2B5EF4-FFF2-40B4-BE49-F238E27FC236}">
                <a16:creationId xmlns:a16="http://schemas.microsoft.com/office/drawing/2014/main" id="{27581433-F27E-4C4F-932D-5FD900C324F0}"/>
              </a:ext>
            </a:extLst>
          </p:cNvPr>
          <p:cNvSpPr>
            <a:spLocks/>
          </p:cNvSpPr>
          <p:nvPr/>
        </p:nvSpPr>
        <p:spPr bwMode="auto">
          <a:xfrm>
            <a:off x="5009410" y="2098166"/>
            <a:ext cx="2251097" cy="1803868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5D22E5-8A87-426B-ABFB-8B1DE7F21BFE}"/>
              </a:ext>
            </a:extLst>
          </p:cNvPr>
          <p:cNvSpPr txBox="1"/>
          <p:nvPr/>
        </p:nvSpPr>
        <p:spPr>
          <a:xfrm>
            <a:off x="5349080" y="2663492"/>
            <a:ext cx="1617895" cy="298543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Ramya M 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52EDF-E353-47F2-B59B-13CC43AB8BC6}"/>
              </a:ext>
            </a:extLst>
          </p:cNvPr>
          <p:cNvSpPr txBox="1"/>
          <p:nvPr/>
        </p:nvSpPr>
        <p:spPr>
          <a:xfrm>
            <a:off x="5356198" y="3155936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EY GDS Consulting</a:t>
            </a:r>
          </a:p>
        </p:txBody>
      </p:sp>
      <p:sp>
        <p:nvSpPr>
          <p:cNvPr id="45" name="Freeform 140">
            <a:extLst>
              <a:ext uri="{FF2B5EF4-FFF2-40B4-BE49-F238E27FC236}">
                <a16:creationId xmlns:a16="http://schemas.microsoft.com/office/drawing/2014/main" id="{1AFD8A05-6BC0-4961-BF4B-3FA15BD4EB40}"/>
              </a:ext>
            </a:extLst>
          </p:cNvPr>
          <p:cNvSpPr>
            <a:spLocks/>
          </p:cNvSpPr>
          <p:nvPr/>
        </p:nvSpPr>
        <p:spPr bwMode="auto">
          <a:xfrm>
            <a:off x="7413756" y="2098166"/>
            <a:ext cx="2251097" cy="1803868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E4547D-0A20-4352-92C8-F094C6891741}"/>
              </a:ext>
            </a:extLst>
          </p:cNvPr>
          <p:cNvSpPr txBox="1"/>
          <p:nvPr/>
        </p:nvSpPr>
        <p:spPr>
          <a:xfrm>
            <a:off x="7753426" y="2663492"/>
            <a:ext cx="1617895" cy="298543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Nivedha 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72617-E5C7-45A5-AB1A-D5F5EBCC3E5D}"/>
              </a:ext>
            </a:extLst>
          </p:cNvPr>
          <p:cNvSpPr txBox="1"/>
          <p:nvPr/>
        </p:nvSpPr>
        <p:spPr>
          <a:xfrm>
            <a:off x="7760544" y="3155936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EY GDS Consulting</a:t>
            </a:r>
          </a:p>
        </p:txBody>
      </p:sp>
      <p:sp>
        <p:nvSpPr>
          <p:cNvPr id="48" name="Freeform 140">
            <a:extLst>
              <a:ext uri="{FF2B5EF4-FFF2-40B4-BE49-F238E27FC236}">
                <a16:creationId xmlns:a16="http://schemas.microsoft.com/office/drawing/2014/main" id="{E17DAB86-6C53-4645-9D8F-3CE70F1138DD}"/>
              </a:ext>
            </a:extLst>
          </p:cNvPr>
          <p:cNvSpPr>
            <a:spLocks/>
          </p:cNvSpPr>
          <p:nvPr/>
        </p:nvSpPr>
        <p:spPr bwMode="auto">
          <a:xfrm>
            <a:off x="9817034" y="2123317"/>
            <a:ext cx="2251097" cy="1803868"/>
          </a:xfrm>
          <a:custGeom>
            <a:avLst/>
            <a:gdLst>
              <a:gd name="T0" fmla="*/ 618 w 824"/>
              <a:gd name="T1" fmla="*/ 0 h 709"/>
              <a:gd name="T2" fmla="*/ 206 w 824"/>
              <a:gd name="T3" fmla="*/ 0 h 709"/>
              <a:gd name="T4" fmla="*/ 0 w 824"/>
              <a:gd name="T5" fmla="*/ 354 h 709"/>
              <a:gd name="T6" fmla="*/ 206 w 824"/>
              <a:gd name="T7" fmla="*/ 709 h 709"/>
              <a:gd name="T8" fmla="*/ 618 w 824"/>
              <a:gd name="T9" fmla="*/ 709 h 709"/>
              <a:gd name="T10" fmla="*/ 824 w 824"/>
              <a:gd name="T11" fmla="*/ 354 h 709"/>
              <a:gd name="T12" fmla="*/ 618 w 824"/>
              <a:gd name="T13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4" h="709">
                <a:moveTo>
                  <a:pt x="618" y="0"/>
                </a:moveTo>
                <a:lnTo>
                  <a:pt x="206" y="0"/>
                </a:lnTo>
                <a:lnTo>
                  <a:pt x="0" y="354"/>
                </a:lnTo>
                <a:lnTo>
                  <a:pt x="206" y="709"/>
                </a:lnTo>
                <a:lnTo>
                  <a:pt x="618" y="709"/>
                </a:lnTo>
                <a:lnTo>
                  <a:pt x="824" y="354"/>
                </a:lnTo>
                <a:lnTo>
                  <a:pt x="61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defTabSz="914400">
              <a:defRPr/>
            </a:pPr>
            <a:endParaRPr lang="en-IN" kern="0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5BF4D2-1531-45BF-8AEA-C8DA23B3A497}"/>
              </a:ext>
            </a:extLst>
          </p:cNvPr>
          <p:cNvSpPr txBox="1"/>
          <p:nvPr/>
        </p:nvSpPr>
        <p:spPr>
          <a:xfrm>
            <a:off x="10165582" y="2557838"/>
            <a:ext cx="1617895" cy="560153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20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Sai Deepthi Singa Reddy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7ED3593-DF0A-42AF-B1A5-9608AE20B81D}"/>
              </a:ext>
            </a:extLst>
          </p:cNvPr>
          <p:cNvSpPr txBox="1"/>
          <p:nvPr/>
        </p:nvSpPr>
        <p:spPr>
          <a:xfrm>
            <a:off x="10172700" y="3181087"/>
            <a:ext cx="1617895" cy="220060"/>
          </a:xfrm>
          <a:prstGeom prst="rect">
            <a:avLst/>
          </a:prstGeom>
          <a:noFill/>
        </p:spPr>
        <p:txBody>
          <a:bodyPr wrap="square" lIns="0" tIns="36576" rIns="0" bIns="0" rtlCol="0" anchor="ctr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</a:rPr>
              <a:t>EY GDS Consulting</a:t>
            </a:r>
          </a:p>
        </p:txBody>
      </p:sp>
    </p:spTree>
    <p:extLst>
      <p:ext uri="{BB962C8B-B14F-4D97-AF65-F5344CB8AC3E}">
        <p14:creationId xmlns:p14="http://schemas.microsoft.com/office/powerpoint/2010/main" val="192454149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558</Words>
  <Application>Microsoft Office PowerPoint</Application>
  <PresentationFormat>Widescreen</PresentationFormat>
  <Paragraphs>62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Corbel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Monitoring and Responsible Production</dc:title>
  <dc:creator>Sai Deepthi Singa Reddy</dc:creator>
  <cp:lastModifiedBy>Souvik Majumder</cp:lastModifiedBy>
  <cp:revision>16</cp:revision>
  <dcterms:created xsi:type="dcterms:W3CDTF">2021-11-18T09:11:31Z</dcterms:created>
  <dcterms:modified xsi:type="dcterms:W3CDTF">2021-11-19T14:33:30Z</dcterms:modified>
</cp:coreProperties>
</file>